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334" r:id="rId4"/>
    <p:sldId id="259" r:id="rId5"/>
    <p:sldId id="260" r:id="rId6"/>
    <p:sldId id="373" r:id="rId7"/>
    <p:sldId id="305" r:id="rId8"/>
    <p:sldId id="265" r:id="rId9"/>
    <p:sldId id="425" r:id="rId10"/>
    <p:sldId id="555" r:id="rId11"/>
    <p:sldId id="526" r:id="rId12"/>
    <p:sldId id="492" r:id="rId13"/>
    <p:sldId id="302" r:id="rId14"/>
    <p:sldId id="335" r:id="rId15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9F9FC"/>
    <a:srgbClr val="FFD437"/>
    <a:srgbClr val="FFD966"/>
    <a:srgbClr val="0000FF"/>
    <a:srgbClr val="FF0000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46"/>
    <p:restoredTop sz="97030"/>
  </p:normalViewPr>
  <p:slideViewPr>
    <p:cSldViewPr>
      <p:cViewPr varScale="1">
        <p:scale>
          <a:sx n="208" d="100"/>
          <a:sy n="208" d="100"/>
        </p:scale>
        <p:origin x="44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16.05.2024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239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380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306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lang="en-US" sz="5600" spc="20" dirty="0">
                <a:solidFill>
                  <a:srgbClr val="FFFFFF"/>
                </a:solidFill>
              </a:rPr>
              <a:t>Professional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en-US" spc="-10" dirty="0" err="1">
                <a:solidFill>
                  <a:srgbClr val="FFFFFF"/>
                </a:solidFill>
              </a:rPr>
              <a:t>PyTorch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3820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2107592784"/>
              </p:ext>
            </p:extLst>
          </p:nvPr>
        </p:nvGraphicFramePr>
        <p:xfrm>
          <a:off x="1219200" y="1511273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Напишем нейронную сеть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-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Обучим нашу сеть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291349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Что будем делать</a:t>
            </a:r>
            <a:endParaRPr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029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952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ru-RU" dirty="0"/>
            </a:br>
            <a:r>
              <a:rPr lang="ru-RU" sz="1800" dirty="0"/>
              <a:t>2</a:t>
            </a:r>
            <a:r>
              <a:rPr lang="en-US" sz="1800" dirty="0"/>
              <a:t>0</a:t>
            </a:r>
            <a:r>
              <a:rPr lang="ru-RU" sz="1800" dirty="0"/>
              <a:t>.0</a:t>
            </a:r>
            <a:r>
              <a:rPr lang="en-US" sz="1800" dirty="0"/>
              <a:t>5</a:t>
            </a:r>
            <a:r>
              <a:rPr lang="ru-RU" sz="1800" dirty="0"/>
              <a:t> – </a:t>
            </a:r>
            <a:r>
              <a:rPr lang="ru-RU" sz="1800" dirty="0" err="1"/>
              <a:t>Сверточные</a:t>
            </a:r>
            <a:r>
              <a:rPr lang="ru-RU" sz="1800" dirty="0"/>
              <a:t> сети (</a:t>
            </a:r>
            <a:r>
              <a:rPr lang="en-US" sz="1800" dirty="0"/>
              <a:t>Convolutional Neural Networks)</a:t>
            </a:r>
            <a:endParaRPr lang="ru-RU"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Google Shape;209;p48">
            <a:extLst>
              <a:ext uri="{FF2B5EF4-FFF2-40B4-BE49-F238E27FC236}">
                <a16:creationId xmlns:a16="http://schemas.microsoft.com/office/drawing/2014/main" id="{069B08CE-5B41-0D47-8313-C4DE9EA2C283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469000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44600" indent="-1239838"/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Reinforcement Learning, ML Professional, ML Basic, </a:t>
            </a: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Professional</a:t>
            </a:r>
            <a:br>
              <a:rPr lang="en-US" dirty="0"/>
            </a:br>
            <a:r>
              <a:rPr lang="en-US" sz="2400" b="1" dirty="0" err="1">
                <a:latin typeface="Roboto"/>
                <a:ea typeface="Roboto"/>
                <a:cs typeface="Roboto"/>
                <a:sym typeface="Roboto"/>
              </a:rPr>
              <a:t>PyTorch</a:t>
            </a:r>
            <a:r>
              <a:rPr lang="en-US" sz="2400" dirty="0">
                <a:ea typeface="Roboto"/>
                <a:sym typeface="Roboto"/>
              </a:rPr>
              <a:t>, part 2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017D2EBE-89EC-9B4E-B112-D4C6833695B5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469000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44600" indent="-1239838"/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Reinforcement Learning, ML Professional, ML Basic, </a:t>
            </a: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#ML-2024-02</a:t>
            </a:r>
            <a:endParaRPr sz="1400" b="1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" name="object 3"/>
          <p:cNvSpPr/>
          <p:nvPr/>
        </p:nvSpPr>
        <p:spPr>
          <a:xfrm>
            <a:off x="5805201" y="62732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Обучение с учителем</a:t>
            </a:r>
          </a:p>
        </p:txBody>
      </p:sp>
      <p:sp>
        <p:nvSpPr>
          <p:cNvPr id="5" name="object 5"/>
          <p:cNvSpPr/>
          <p:nvPr/>
        </p:nvSpPr>
        <p:spPr>
          <a:xfrm>
            <a:off x="1905000" y="1684386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Обучение без учителя</a:t>
            </a:r>
            <a:endParaRPr lang="en-US" sz="1400" spc="-20" dirty="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5882" y="1847802"/>
            <a:ext cx="2203450" cy="579755"/>
          </a:xfrm>
          <a:custGeom>
            <a:avLst/>
            <a:gdLst/>
            <a:ahLst/>
            <a:cxnLst/>
            <a:rect l="l" t="t" r="r" b="b"/>
            <a:pathLst>
              <a:path w="2203450" h="579755">
                <a:moveTo>
                  <a:pt x="21066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106648" y="0"/>
                </a:lnTo>
                <a:lnTo>
                  <a:pt x="2160214" y="16221"/>
                </a:lnTo>
                <a:lnTo>
                  <a:pt x="2195850" y="59603"/>
                </a:lnTo>
                <a:lnTo>
                  <a:pt x="2203199" y="96551"/>
                </a:lnTo>
                <a:lnTo>
                  <a:pt x="2203199" y="482747"/>
                </a:lnTo>
                <a:lnTo>
                  <a:pt x="2195612" y="520330"/>
                </a:lnTo>
                <a:lnTo>
                  <a:pt x="2174920" y="551020"/>
                </a:lnTo>
                <a:lnTo>
                  <a:pt x="2144230" y="571712"/>
                </a:lnTo>
                <a:lnTo>
                  <a:pt x="2106648" y="579299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ru-RU" sz="1400" spc="-10" dirty="0">
                <a:latin typeface="Roboto"/>
                <a:cs typeface="Roboto"/>
              </a:rPr>
              <a:t>Введение </a:t>
            </a:r>
            <a:r>
              <a:rPr lang="ru-RU" sz="1400" spc="-10">
                <a:latin typeface="Roboto"/>
                <a:cs typeface="Roboto"/>
              </a:rPr>
              <a:t>в </a:t>
            </a:r>
            <a:r>
              <a:rPr lang="en-US" sz="1400" spc="-10" dirty="0">
                <a:latin typeface="Roboto"/>
                <a:cs typeface="Roboto"/>
              </a:rPr>
              <a:t>Deep learning</a:t>
            </a:r>
            <a:endParaRPr sz="1400" spc="-10" dirty="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6500" y="3022737"/>
            <a:ext cx="2971165" cy="579755"/>
          </a:xfrm>
          <a:custGeom>
            <a:avLst/>
            <a:gdLst/>
            <a:ahLst/>
            <a:cxnLst/>
            <a:rect l="l" t="t" r="r" b="b"/>
            <a:pathLst>
              <a:path w="2971165" h="579754">
                <a:moveTo>
                  <a:pt x="28740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874047" y="0"/>
                </a:lnTo>
                <a:lnTo>
                  <a:pt x="2927615" y="16221"/>
                </a:lnTo>
                <a:lnTo>
                  <a:pt x="2963250" y="59603"/>
                </a:lnTo>
                <a:lnTo>
                  <a:pt x="2970599" y="96551"/>
                </a:lnTo>
                <a:lnTo>
                  <a:pt x="2970599" y="482747"/>
                </a:lnTo>
                <a:lnTo>
                  <a:pt x="2963012" y="520330"/>
                </a:lnTo>
                <a:lnTo>
                  <a:pt x="2942320" y="551020"/>
                </a:lnTo>
                <a:lnTo>
                  <a:pt x="2911630" y="571712"/>
                </a:lnTo>
                <a:lnTo>
                  <a:pt x="28740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Анализ временных рядов</a:t>
            </a:r>
          </a:p>
        </p:txBody>
      </p:sp>
      <p:sp>
        <p:nvSpPr>
          <p:cNvPr id="11" name="object 11"/>
          <p:cNvSpPr/>
          <p:nvPr/>
        </p:nvSpPr>
        <p:spPr>
          <a:xfrm>
            <a:off x="5840299" y="277863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4">
                <a:moveTo>
                  <a:pt x="2376647" y="579300"/>
                </a:moveTo>
                <a:lnTo>
                  <a:pt x="96551" y="579300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8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200" y="96551"/>
                </a:lnTo>
                <a:lnTo>
                  <a:pt x="2473200" y="482748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30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Сбор данных. Анализ текстовых данных</a:t>
            </a:r>
          </a:p>
        </p:txBody>
      </p:sp>
      <p:sp>
        <p:nvSpPr>
          <p:cNvPr id="14" name="object 14"/>
          <p:cNvSpPr/>
          <p:nvPr/>
        </p:nvSpPr>
        <p:spPr>
          <a:xfrm>
            <a:off x="1472660" y="916975"/>
            <a:ext cx="4332605" cy="1220470"/>
          </a:xfrm>
          <a:custGeom>
            <a:avLst/>
            <a:gdLst/>
            <a:ahLst/>
            <a:cxnLst/>
            <a:rect l="l" t="t" r="r" b="b"/>
            <a:pathLst>
              <a:path w="4332605" h="1220470">
                <a:moveTo>
                  <a:pt x="2898413" y="1010949"/>
                </a:moveTo>
                <a:lnTo>
                  <a:pt x="2964258" y="1012817"/>
                </a:lnTo>
                <a:lnTo>
                  <a:pt x="3023231" y="1018131"/>
                </a:lnTo>
                <a:lnTo>
                  <a:pt x="3076192" y="1026461"/>
                </a:lnTo>
                <a:lnTo>
                  <a:pt x="3124000" y="1037376"/>
                </a:lnTo>
                <a:lnTo>
                  <a:pt x="3167514" y="1050445"/>
                </a:lnTo>
                <a:lnTo>
                  <a:pt x="3207593" y="1065238"/>
                </a:lnTo>
                <a:lnTo>
                  <a:pt x="3245096" y="1081324"/>
                </a:lnTo>
                <a:lnTo>
                  <a:pt x="3280884" y="1098271"/>
                </a:lnTo>
                <a:lnTo>
                  <a:pt x="3315813" y="1115649"/>
                </a:lnTo>
                <a:lnTo>
                  <a:pt x="3350745" y="1133028"/>
                </a:lnTo>
                <a:lnTo>
                  <a:pt x="3386537" y="1149975"/>
                </a:lnTo>
                <a:lnTo>
                  <a:pt x="3424048" y="1166061"/>
                </a:lnTo>
                <a:lnTo>
                  <a:pt x="3464138" y="1180854"/>
                </a:lnTo>
                <a:lnTo>
                  <a:pt x="3507664" y="1193923"/>
                </a:lnTo>
                <a:lnTo>
                  <a:pt x="3555486" y="1204838"/>
                </a:lnTo>
                <a:lnTo>
                  <a:pt x="3608463" y="1213168"/>
                </a:lnTo>
                <a:lnTo>
                  <a:pt x="3667452" y="1218482"/>
                </a:lnTo>
                <a:lnTo>
                  <a:pt x="3733313" y="1220349"/>
                </a:lnTo>
              </a:path>
              <a:path w="4332605" h="1220470">
                <a:moveTo>
                  <a:pt x="4332540" y="0"/>
                </a:moveTo>
                <a:lnTo>
                  <a:pt x="4257836" y="109"/>
                </a:lnTo>
                <a:lnTo>
                  <a:pt x="4183563" y="436"/>
                </a:lnTo>
                <a:lnTo>
                  <a:pt x="4109729" y="978"/>
                </a:lnTo>
                <a:lnTo>
                  <a:pt x="4036339" y="1732"/>
                </a:lnTo>
                <a:lnTo>
                  <a:pt x="3963400" y="2696"/>
                </a:lnTo>
                <a:lnTo>
                  <a:pt x="3890918" y="3866"/>
                </a:lnTo>
                <a:lnTo>
                  <a:pt x="3818900" y="5241"/>
                </a:lnTo>
                <a:lnTo>
                  <a:pt x="3747352" y="6817"/>
                </a:lnTo>
                <a:lnTo>
                  <a:pt x="3676281" y="8593"/>
                </a:lnTo>
                <a:lnTo>
                  <a:pt x="3605692" y="10564"/>
                </a:lnTo>
                <a:lnTo>
                  <a:pt x="3535592" y="12729"/>
                </a:lnTo>
                <a:lnTo>
                  <a:pt x="3465987" y="15085"/>
                </a:lnTo>
                <a:lnTo>
                  <a:pt x="3396885" y="17630"/>
                </a:lnTo>
                <a:lnTo>
                  <a:pt x="3328291" y="20360"/>
                </a:lnTo>
                <a:lnTo>
                  <a:pt x="3260211" y="23273"/>
                </a:lnTo>
                <a:lnTo>
                  <a:pt x="3192652" y="26366"/>
                </a:lnTo>
                <a:lnTo>
                  <a:pt x="3125621" y="29637"/>
                </a:lnTo>
                <a:lnTo>
                  <a:pt x="3059124" y="33083"/>
                </a:lnTo>
                <a:lnTo>
                  <a:pt x="2993166" y="36702"/>
                </a:lnTo>
                <a:lnTo>
                  <a:pt x="2927755" y="40490"/>
                </a:lnTo>
                <a:lnTo>
                  <a:pt x="2862897" y="44445"/>
                </a:lnTo>
                <a:lnTo>
                  <a:pt x="2798599" y="48565"/>
                </a:lnTo>
                <a:lnTo>
                  <a:pt x="2734866" y="52847"/>
                </a:lnTo>
                <a:lnTo>
                  <a:pt x="2671705" y="57287"/>
                </a:lnTo>
                <a:lnTo>
                  <a:pt x="2609122" y="61884"/>
                </a:lnTo>
                <a:lnTo>
                  <a:pt x="2547124" y="66635"/>
                </a:lnTo>
                <a:lnTo>
                  <a:pt x="2485717" y="71538"/>
                </a:lnTo>
                <a:lnTo>
                  <a:pt x="2424908" y="76588"/>
                </a:lnTo>
                <a:lnTo>
                  <a:pt x="2364702" y="81785"/>
                </a:lnTo>
                <a:lnTo>
                  <a:pt x="2305107" y="87125"/>
                </a:lnTo>
                <a:lnTo>
                  <a:pt x="2246128" y="92605"/>
                </a:lnTo>
                <a:lnTo>
                  <a:pt x="2187773" y="98223"/>
                </a:lnTo>
                <a:lnTo>
                  <a:pt x="2130046" y="103977"/>
                </a:lnTo>
                <a:lnTo>
                  <a:pt x="2072956" y="109863"/>
                </a:lnTo>
                <a:lnTo>
                  <a:pt x="2016508" y="115879"/>
                </a:lnTo>
                <a:lnTo>
                  <a:pt x="1960708" y="122022"/>
                </a:lnTo>
                <a:lnTo>
                  <a:pt x="1905563" y="128291"/>
                </a:lnTo>
                <a:lnTo>
                  <a:pt x="1851079" y="134681"/>
                </a:lnTo>
                <a:lnTo>
                  <a:pt x="1797263" y="141190"/>
                </a:lnTo>
                <a:lnTo>
                  <a:pt x="1744121" y="147816"/>
                </a:lnTo>
                <a:lnTo>
                  <a:pt x="1691659" y="154556"/>
                </a:lnTo>
                <a:lnTo>
                  <a:pt x="1639884" y="161408"/>
                </a:lnTo>
                <a:lnTo>
                  <a:pt x="1588802" y="168368"/>
                </a:lnTo>
                <a:lnTo>
                  <a:pt x="1538420" y="175434"/>
                </a:lnTo>
                <a:lnTo>
                  <a:pt x="1488744" y="182604"/>
                </a:lnTo>
                <a:lnTo>
                  <a:pt x="1439779" y="189875"/>
                </a:lnTo>
                <a:lnTo>
                  <a:pt x="1391534" y="197244"/>
                </a:lnTo>
                <a:lnTo>
                  <a:pt x="1344013" y="204708"/>
                </a:lnTo>
                <a:lnTo>
                  <a:pt x="1297224" y="212265"/>
                </a:lnTo>
                <a:lnTo>
                  <a:pt x="1251173" y="219912"/>
                </a:lnTo>
                <a:lnTo>
                  <a:pt x="1205865" y="227647"/>
                </a:lnTo>
                <a:lnTo>
                  <a:pt x="1161308" y="235466"/>
                </a:lnTo>
                <a:lnTo>
                  <a:pt x="1117509" y="243368"/>
                </a:lnTo>
                <a:lnTo>
                  <a:pt x="1074472" y="251350"/>
                </a:lnTo>
                <a:lnTo>
                  <a:pt x="1032205" y="259408"/>
                </a:lnTo>
                <a:lnTo>
                  <a:pt x="990714" y="267540"/>
                </a:lnTo>
                <a:lnTo>
                  <a:pt x="950005" y="275745"/>
                </a:lnTo>
                <a:lnTo>
                  <a:pt x="910085" y="284018"/>
                </a:lnTo>
                <a:lnTo>
                  <a:pt x="870960" y="292357"/>
                </a:lnTo>
                <a:lnTo>
                  <a:pt x="832637" y="300760"/>
                </a:lnTo>
                <a:lnTo>
                  <a:pt x="795122" y="309224"/>
                </a:lnTo>
                <a:lnTo>
                  <a:pt x="722540" y="326325"/>
                </a:lnTo>
                <a:lnTo>
                  <a:pt x="653266" y="343638"/>
                </a:lnTo>
                <a:lnTo>
                  <a:pt x="587352" y="361141"/>
                </a:lnTo>
                <a:lnTo>
                  <a:pt x="524847" y="378815"/>
                </a:lnTo>
                <a:lnTo>
                  <a:pt x="465803" y="396637"/>
                </a:lnTo>
                <a:lnTo>
                  <a:pt x="410272" y="414586"/>
                </a:lnTo>
                <a:lnTo>
                  <a:pt x="358303" y="432641"/>
                </a:lnTo>
                <a:lnTo>
                  <a:pt x="309948" y="450782"/>
                </a:lnTo>
                <a:lnTo>
                  <a:pt x="265259" y="468986"/>
                </a:lnTo>
                <a:lnTo>
                  <a:pt x="224285" y="487232"/>
                </a:lnTo>
                <a:lnTo>
                  <a:pt x="187079" y="505499"/>
                </a:lnTo>
                <a:lnTo>
                  <a:pt x="135498" y="534649"/>
                </a:lnTo>
                <a:lnTo>
                  <a:pt x="93104" y="563711"/>
                </a:lnTo>
                <a:lnTo>
                  <a:pt x="59356" y="592602"/>
                </a:lnTo>
                <a:lnTo>
                  <a:pt x="33712" y="621233"/>
                </a:lnTo>
                <a:lnTo>
                  <a:pt x="4575" y="677374"/>
                </a:lnTo>
                <a:lnTo>
                  <a:pt x="0" y="704711"/>
                </a:lnTo>
                <a:lnTo>
                  <a:pt x="1366" y="731444"/>
                </a:lnTo>
                <a:lnTo>
                  <a:pt x="19758" y="782754"/>
                </a:lnTo>
                <a:lnTo>
                  <a:pt x="55426" y="830612"/>
                </a:lnTo>
                <a:lnTo>
                  <a:pt x="104041" y="874328"/>
                </a:lnTo>
                <a:lnTo>
                  <a:pt x="161278" y="913213"/>
                </a:lnTo>
                <a:lnTo>
                  <a:pt x="222809" y="946575"/>
                </a:lnTo>
                <a:lnTo>
                  <a:pt x="284307" y="973725"/>
                </a:lnTo>
                <a:lnTo>
                  <a:pt x="341446" y="993973"/>
                </a:lnTo>
                <a:lnTo>
                  <a:pt x="389899" y="1006628"/>
                </a:lnTo>
                <a:lnTo>
                  <a:pt x="409517" y="1009892"/>
                </a:lnTo>
                <a:lnTo>
                  <a:pt x="425340" y="1010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1749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7" y="0"/>
                </a:lnTo>
                <a:lnTo>
                  <a:pt x="3040715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Рекомендательные системы</a:t>
            </a:r>
          </a:p>
        </p:txBody>
      </p:sp>
      <p:sp>
        <p:nvSpPr>
          <p:cNvPr id="18" name="object 18"/>
          <p:cNvSpPr/>
          <p:nvPr/>
        </p:nvSpPr>
        <p:spPr>
          <a:xfrm>
            <a:off x="870483" y="2137452"/>
            <a:ext cx="7710805" cy="2184400"/>
          </a:xfrm>
          <a:custGeom>
            <a:avLst/>
            <a:gdLst/>
            <a:ahLst/>
            <a:cxnLst/>
            <a:rect l="l" t="t" r="r" b="b"/>
            <a:pathLst>
              <a:path w="7710805" h="2184400">
                <a:moveTo>
                  <a:pt x="6538599" y="0"/>
                </a:moveTo>
                <a:lnTo>
                  <a:pt x="6604000" y="1019"/>
                </a:lnTo>
                <a:lnTo>
                  <a:pt x="6668319" y="4025"/>
                </a:lnTo>
                <a:lnTo>
                  <a:pt x="6731475" y="8937"/>
                </a:lnTo>
                <a:lnTo>
                  <a:pt x="6793390" y="15677"/>
                </a:lnTo>
                <a:lnTo>
                  <a:pt x="6853985" y="24164"/>
                </a:lnTo>
                <a:lnTo>
                  <a:pt x="6913181" y="34320"/>
                </a:lnTo>
                <a:lnTo>
                  <a:pt x="6970897" y="46065"/>
                </a:lnTo>
                <a:lnTo>
                  <a:pt x="7027055" y="59319"/>
                </a:lnTo>
                <a:lnTo>
                  <a:pt x="7081576" y="74004"/>
                </a:lnTo>
                <a:lnTo>
                  <a:pt x="7134380" y="90039"/>
                </a:lnTo>
                <a:lnTo>
                  <a:pt x="7185389" y="107345"/>
                </a:lnTo>
                <a:lnTo>
                  <a:pt x="7234522" y="125843"/>
                </a:lnTo>
                <a:lnTo>
                  <a:pt x="7281701" y="145453"/>
                </a:lnTo>
                <a:lnTo>
                  <a:pt x="7326847" y="166095"/>
                </a:lnTo>
                <a:lnTo>
                  <a:pt x="7369880" y="187692"/>
                </a:lnTo>
                <a:lnTo>
                  <a:pt x="7410721" y="210162"/>
                </a:lnTo>
                <a:lnTo>
                  <a:pt x="7449291" y="233426"/>
                </a:lnTo>
                <a:lnTo>
                  <a:pt x="7485511" y="257406"/>
                </a:lnTo>
                <a:lnTo>
                  <a:pt x="7519301" y="282021"/>
                </a:lnTo>
                <a:lnTo>
                  <a:pt x="7550582" y="307192"/>
                </a:lnTo>
                <a:lnTo>
                  <a:pt x="7579275" y="332840"/>
                </a:lnTo>
                <a:lnTo>
                  <a:pt x="7628579" y="385248"/>
                </a:lnTo>
                <a:lnTo>
                  <a:pt x="7666581" y="438610"/>
                </a:lnTo>
                <a:lnTo>
                  <a:pt x="7700257" y="515234"/>
                </a:lnTo>
                <a:lnTo>
                  <a:pt x="7709805" y="564510"/>
                </a:lnTo>
                <a:lnTo>
                  <a:pt x="7710791" y="612768"/>
                </a:lnTo>
                <a:lnTo>
                  <a:pt x="7704217" y="659500"/>
                </a:lnTo>
                <a:lnTo>
                  <a:pt x="7691085" y="704196"/>
                </a:lnTo>
                <a:lnTo>
                  <a:pt x="7672397" y="746348"/>
                </a:lnTo>
                <a:lnTo>
                  <a:pt x="7649154" y="785446"/>
                </a:lnTo>
                <a:lnTo>
                  <a:pt x="7622360" y="820983"/>
                </a:lnTo>
                <a:lnTo>
                  <a:pt x="7593014" y="852448"/>
                </a:lnTo>
                <a:lnTo>
                  <a:pt x="7562121" y="879334"/>
                </a:lnTo>
                <a:lnTo>
                  <a:pt x="7530680" y="901130"/>
                </a:lnTo>
                <a:lnTo>
                  <a:pt x="7470168" y="927422"/>
                </a:lnTo>
                <a:lnTo>
                  <a:pt x="7443099" y="930899"/>
                </a:lnTo>
              </a:path>
              <a:path w="7710805" h="2184400">
                <a:moveTo>
                  <a:pt x="4969816" y="930831"/>
                </a:moveTo>
                <a:lnTo>
                  <a:pt x="4898757" y="931386"/>
                </a:lnTo>
                <a:lnTo>
                  <a:pt x="4831532" y="933009"/>
                </a:lnTo>
                <a:lnTo>
                  <a:pt x="4767914" y="935636"/>
                </a:lnTo>
                <a:lnTo>
                  <a:pt x="4707678" y="939206"/>
                </a:lnTo>
                <a:lnTo>
                  <a:pt x="4650598" y="943655"/>
                </a:lnTo>
                <a:lnTo>
                  <a:pt x="4596449" y="948920"/>
                </a:lnTo>
                <a:lnTo>
                  <a:pt x="4545006" y="954939"/>
                </a:lnTo>
                <a:lnTo>
                  <a:pt x="4496043" y="961649"/>
                </a:lnTo>
                <a:lnTo>
                  <a:pt x="4449335" y="968988"/>
                </a:lnTo>
                <a:lnTo>
                  <a:pt x="4404655" y="976891"/>
                </a:lnTo>
                <a:lnTo>
                  <a:pt x="4361780" y="985297"/>
                </a:lnTo>
                <a:lnTo>
                  <a:pt x="4320483" y="994142"/>
                </a:lnTo>
                <a:lnTo>
                  <a:pt x="4280538" y="1003365"/>
                </a:lnTo>
                <a:lnTo>
                  <a:pt x="4241721" y="1012901"/>
                </a:lnTo>
                <a:lnTo>
                  <a:pt x="4203805" y="1022689"/>
                </a:lnTo>
                <a:lnTo>
                  <a:pt x="4166567" y="1032665"/>
                </a:lnTo>
                <a:lnTo>
                  <a:pt x="4129778" y="1042767"/>
                </a:lnTo>
                <a:lnTo>
                  <a:pt x="4056653" y="1063096"/>
                </a:lnTo>
                <a:lnTo>
                  <a:pt x="4019865" y="1073198"/>
                </a:lnTo>
                <a:lnTo>
                  <a:pt x="3982626" y="1083174"/>
                </a:lnTo>
                <a:lnTo>
                  <a:pt x="3944711" y="1092961"/>
                </a:lnTo>
                <a:lnTo>
                  <a:pt x="3905894" y="1102498"/>
                </a:lnTo>
                <a:lnTo>
                  <a:pt x="3865949" y="1111720"/>
                </a:lnTo>
                <a:lnTo>
                  <a:pt x="3824652" y="1120566"/>
                </a:lnTo>
                <a:lnTo>
                  <a:pt x="3781776" y="1128972"/>
                </a:lnTo>
                <a:lnTo>
                  <a:pt x="3737097" y="1136875"/>
                </a:lnTo>
                <a:lnTo>
                  <a:pt x="3690389" y="1144213"/>
                </a:lnTo>
                <a:lnTo>
                  <a:pt x="3641426" y="1150923"/>
                </a:lnTo>
                <a:lnTo>
                  <a:pt x="3589983" y="1156943"/>
                </a:lnTo>
                <a:lnTo>
                  <a:pt x="3535834" y="1162208"/>
                </a:lnTo>
                <a:lnTo>
                  <a:pt x="3478754" y="1166657"/>
                </a:lnTo>
                <a:lnTo>
                  <a:pt x="3418518" y="1170227"/>
                </a:lnTo>
                <a:lnTo>
                  <a:pt x="3354900" y="1172854"/>
                </a:lnTo>
                <a:lnTo>
                  <a:pt x="3287674" y="1174477"/>
                </a:lnTo>
                <a:lnTo>
                  <a:pt x="3216616" y="1175031"/>
                </a:lnTo>
              </a:path>
              <a:path w="7710805" h="2184400">
                <a:moveTo>
                  <a:pt x="246017" y="1174934"/>
                </a:moveTo>
                <a:lnTo>
                  <a:pt x="188605" y="1191926"/>
                </a:lnTo>
                <a:lnTo>
                  <a:pt x="130113" y="1239225"/>
                </a:lnTo>
                <a:lnTo>
                  <a:pt x="102260" y="1272518"/>
                </a:lnTo>
                <a:lnTo>
                  <a:pt x="76297" y="1311322"/>
                </a:lnTo>
                <a:lnTo>
                  <a:pt x="52942" y="1354948"/>
                </a:lnTo>
                <a:lnTo>
                  <a:pt x="32915" y="1402706"/>
                </a:lnTo>
                <a:lnTo>
                  <a:pt x="16936" y="1453909"/>
                </a:lnTo>
                <a:lnTo>
                  <a:pt x="5724" y="1507867"/>
                </a:lnTo>
                <a:lnTo>
                  <a:pt x="0" y="1563891"/>
                </a:lnTo>
                <a:lnTo>
                  <a:pt x="482" y="1621294"/>
                </a:lnTo>
                <a:lnTo>
                  <a:pt x="7890" y="1679384"/>
                </a:lnTo>
                <a:lnTo>
                  <a:pt x="17880" y="1721379"/>
                </a:lnTo>
                <a:lnTo>
                  <a:pt x="31687" y="1763114"/>
                </a:lnTo>
                <a:lnTo>
                  <a:pt x="49138" y="1804329"/>
                </a:lnTo>
                <a:lnTo>
                  <a:pt x="70061" y="1844767"/>
                </a:lnTo>
                <a:lnTo>
                  <a:pt x="94284" y="1884166"/>
                </a:lnTo>
                <a:lnTo>
                  <a:pt x="121635" y="1922268"/>
                </a:lnTo>
                <a:lnTo>
                  <a:pt x="151942" y="1958813"/>
                </a:lnTo>
                <a:lnTo>
                  <a:pt x="185033" y="1993541"/>
                </a:lnTo>
                <a:lnTo>
                  <a:pt x="220736" y="2026194"/>
                </a:lnTo>
                <a:lnTo>
                  <a:pt x="258879" y="2056511"/>
                </a:lnTo>
                <a:lnTo>
                  <a:pt x="299290" y="2084233"/>
                </a:lnTo>
                <a:lnTo>
                  <a:pt x="341797" y="2109101"/>
                </a:lnTo>
                <a:lnTo>
                  <a:pt x="386227" y="2130855"/>
                </a:lnTo>
                <a:lnTo>
                  <a:pt x="432410" y="2149236"/>
                </a:lnTo>
                <a:lnTo>
                  <a:pt x="480172" y="2163983"/>
                </a:lnTo>
                <a:lnTo>
                  <a:pt x="529342" y="2174839"/>
                </a:lnTo>
                <a:lnTo>
                  <a:pt x="579748" y="2181542"/>
                </a:lnTo>
                <a:lnTo>
                  <a:pt x="631217" y="218383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83000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8" y="0"/>
                </a:lnTo>
                <a:lnTo>
                  <a:pt x="3040714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Проектная работа</a:t>
            </a:r>
          </a:p>
        </p:txBody>
      </p:sp>
      <p:sp>
        <p:nvSpPr>
          <p:cNvPr id="21" name="object 21"/>
          <p:cNvSpPr/>
          <p:nvPr/>
        </p:nvSpPr>
        <p:spPr>
          <a:xfrm>
            <a:off x="4585449" y="4321249"/>
            <a:ext cx="497840" cy="0"/>
          </a:xfrm>
          <a:custGeom>
            <a:avLst/>
            <a:gdLst/>
            <a:ahLst/>
            <a:cxnLst/>
            <a:rect l="l" t="t" r="r" b="b"/>
            <a:pathLst>
              <a:path w="497839">
                <a:moveTo>
                  <a:pt x="0" y="0"/>
                </a:moveTo>
                <a:lnTo>
                  <a:pt x="4976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85225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Введение в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Learning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15558" y="172612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 в нейросети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08662" y="222016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PyTorch, </a:t>
            </a:r>
            <a:r>
              <a:rPr lang="ru-RU" sz="1600">
                <a:solidFill>
                  <a:srgbClr val="1F1F1F"/>
                </a:solidFill>
                <a:latin typeface="Google Sans"/>
                <a:sym typeface="Roboto"/>
              </a:rPr>
              <a:t>часть 1</a:t>
            </a:r>
            <a:endParaRPr lang="ru-RU"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15557" y="271420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Продвинутые методы оптимизации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2335" y="370227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 err="1">
                <a:solidFill>
                  <a:srgbClr val="1F1F1F"/>
                </a:solidFill>
                <a:latin typeface="Google Sans"/>
                <a:sym typeface="Roboto"/>
              </a:rPr>
              <a:t>PyTorch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, часть 2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50914" y="1659479"/>
            <a:ext cx="240405" cy="28888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700447" y="1909946"/>
            <a:ext cx="734443" cy="28198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456876" y="2153518"/>
            <a:ext cx="1228481" cy="28888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966227" y="2644167"/>
            <a:ext cx="2216557" cy="29566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278767"/>
              </p:ext>
            </p:extLst>
          </p:nvPr>
        </p:nvGraphicFramePr>
        <p:xfrm>
          <a:off x="4495800" y="573874"/>
          <a:ext cx="3086874" cy="365760"/>
        </p:xfrm>
        <a:graphic>
          <a:graphicData uri="http://schemas.openxmlformats.org/drawingml/2006/table">
            <a:tbl>
              <a:tblPr firstRow="1" bandRow="1"/>
              <a:tblGrid>
                <a:gridCol w="4409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490757732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1652086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" b="1277"/>
          <a:stretch/>
        </p:blipFill>
        <p:spPr>
          <a:xfrm>
            <a:off x="552678" y="264795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005340" y="17452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005340" y="22024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009548" y="267461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999930" y="314562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F96D2A48-BBCF-C14C-91F5-B1D2D2B8DD05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" b="1277"/>
          <a:stretch/>
        </p:blipFill>
        <p:spPr>
          <a:xfrm>
            <a:off x="552678" y="310515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3F6CCE-3421-0F41-BADD-782C8BB884F8}"/>
              </a:ext>
            </a:extLst>
          </p:cNvPr>
          <p:cNvSpPr txBox="1"/>
          <p:nvPr/>
        </p:nvSpPr>
        <p:spPr>
          <a:xfrm rot="20748746">
            <a:off x="7602772" y="417118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234;p40">
            <a:extLst>
              <a:ext uri="{FF2B5EF4-FFF2-40B4-BE49-F238E27FC236}">
                <a16:creationId xmlns:a16="http://schemas.microsoft.com/office/drawing/2014/main" id="{E679B14B-9D9C-2247-BD56-79A970AE1689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" b="5276"/>
          <a:stretch/>
        </p:blipFill>
        <p:spPr>
          <a:xfrm>
            <a:off x="552678" y="2175748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" name="Google Shape;271;p44">
            <a:extLst>
              <a:ext uri="{FF2B5EF4-FFF2-40B4-BE49-F238E27FC236}">
                <a16:creationId xmlns:a16="http://schemas.microsoft.com/office/drawing/2014/main" id="{F60BC49E-A536-B34B-AF24-8AFC035465EB}"/>
              </a:ext>
            </a:extLst>
          </p:cNvPr>
          <p:cNvSpPr/>
          <p:nvPr/>
        </p:nvSpPr>
        <p:spPr>
          <a:xfrm>
            <a:off x="2236006" y="419631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 err="1">
                <a:solidFill>
                  <a:srgbClr val="1F1F1F"/>
                </a:solidFill>
                <a:latin typeface="Google Sans"/>
                <a:sym typeface="Roboto"/>
              </a:rPr>
              <a:t>Сверточные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 сети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7" name="Google Shape;271;p44">
            <a:extLst>
              <a:ext uri="{FF2B5EF4-FFF2-40B4-BE49-F238E27FC236}">
                <a16:creationId xmlns:a16="http://schemas.microsoft.com/office/drawing/2014/main" id="{B8247EF9-F349-4047-B64B-B24CAB779659}"/>
              </a:ext>
            </a:extLst>
          </p:cNvPr>
          <p:cNvSpPr/>
          <p:nvPr/>
        </p:nvSpPr>
        <p:spPr>
          <a:xfrm>
            <a:off x="2236005" y="46903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Рекуррентные сети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1E70FE6D-9707-554D-A77C-32B4E003302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61569" y="4245626"/>
            <a:ext cx="324002" cy="3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B1FC711-FBE3-434C-AEF7-F2DA3AA51B14}"/>
              </a:ext>
            </a:extLst>
          </p:cNvPr>
          <p:cNvCxnSpPr>
            <a:cxnSpLocks/>
            <a:stCxn id="271" idx="2"/>
            <a:endCxn id="36" idx="1"/>
          </p:cNvCxnSpPr>
          <p:nvPr/>
        </p:nvCxnSpPr>
        <p:spPr>
          <a:xfrm rot="16200000" flipH="1">
            <a:off x="726043" y="2884350"/>
            <a:ext cx="2710595" cy="3093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50880369-3A08-E74F-921D-8DDC467E8498}"/>
              </a:ext>
            </a:extLst>
          </p:cNvPr>
          <p:cNvCxnSpPr>
            <a:cxnSpLocks/>
            <a:stCxn id="271" idx="2"/>
            <a:endCxn id="37" idx="1"/>
          </p:cNvCxnSpPr>
          <p:nvPr/>
        </p:nvCxnSpPr>
        <p:spPr>
          <a:xfrm rot="16200000" flipH="1">
            <a:off x="479025" y="3131369"/>
            <a:ext cx="3204631" cy="3093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271;p44">
            <a:extLst>
              <a:ext uri="{FF2B5EF4-FFF2-40B4-BE49-F238E27FC236}">
                <a16:creationId xmlns:a16="http://schemas.microsoft.com/office/drawing/2014/main" id="{202A737D-E7DC-8C41-BE46-91412B9E7E94}"/>
              </a:ext>
            </a:extLst>
          </p:cNvPr>
          <p:cNvSpPr/>
          <p:nvPr/>
        </p:nvSpPr>
        <p:spPr>
          <a:xfrm>
            <a:off x="2236005" y="320823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Борьба с переобучение, взрыв и затухание градиентов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3E77C231-10B1-314C-9215-CB3F9F5ABE27}"/>
              </a:ext>
            </a:extLst>
          </p:cNvPr>
          <p:cNvCxnSpPr>
            <a:cxnSpLocks/>
            <a:stCxn id="271" idx="2"/>
            <a:endCxn id="40" idx="1"/>
          </p:cNvCxnSpPr>
          <p:nvPr/>
        </p:nvCxnSpPr>
        <p:spPr>
          <a:xfrm rot="16200000" flipH="1">
            <a:off x="1220081" y="2390313"/>
            <a:ext cx="1722519" cy="3093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FAA116-F93B-294A-8660-F6AB595D8EEA}"/>
              </a:ext>
            </a:extLst>
          </p:cNvPr>
          <p:cNvSpPr txBox="1"/>
          <p:nvPr/>
        </p:nvSpPr>
        <p:spPr>
          <a:xfrm>
            <a:off x="991062" y="362908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4" name="Google Shape;225;p40">
            <a:extLst>
              <a:ext uri="{FF2B5EF4-FFF2-40B4-BE49-F238E27FC236}">
                <a16:creationId xmlns:a16="http://schemas.microsoft.com/office/drawing/2014/main" id="{8ADA1194-0391-FE46-BC2B-EC70673CDE2C}"/>
              </a:ext>
            </a:extLst>
          </p:cNvPr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1" b="10511"/>
          <a:stretch/>
        </p:blipFill>
        <p:spPr>
          <a:xfrm>
            <a:off x="552678" y="3588615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2089506-B6F2-7A44-B1F6-7147A7961ADE}"/>
              </a:ext>
            </a:extLst>
          </p:cNvPr>
          <p:cNvSpPr txBox="1"/>
          <p:nvPr/>
        </p:nvSpPr>
        <p:spPr>
          <a:xfrm>
            <a:off x="981901" y="409633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6" name="Google Shape;225;p40">
            <a:extLst>
              <a:ext uri="{FF2B5EF4-FFF2-40B4-BE49-F238E27FC236}">
                <a16:creationId xmlns:a16="http://schemas.microsoft.com/office/drawing/2014/main" id="{C2E8B839-A820-4A46-9F78-82F8D5702B66}"/>
              </a:ext>
            </a:extLst>
          </p:cNvPr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2" b="9332"/>
          <a:stretch/>
        </p:blipFill>
        <p:spPr>
          <a:xfrm>
            <a:off x="552678" y="405586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BC7DD76-B440-6744-854D-4077DFBA106F}"/>
              </a:ext>
            </a:extLst>
          </p:cNvPr>
          <p:cNvSpPr txBox="1"/>
          <p:nvPr/>
        </p:nvSpPr>
        <p:spPr>
          <a:xfrm>
            <a:off x="1003830" y="454987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6.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8" name="Google Shape;225;p40">
            <a:extLst>
              <a:ext uri="{FF2B5EF4-FFF2-40B4-BE49-F238E27FC236}">
                <a16:creationId xmlns:a16="http://schemas.microsoft.com/office/drawing/2014/main" id="{243F857B-4388-9148-9DDE-B89BD102E4F0}"/>
              </a:ext>
            </a:extLst>
          </p:cNvPr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2" b="9332"/>
          <a:stretch/>
        </p:blipFill>
        <p:spPr>
          <a:xfrm>
            <a:off x="552678" y="450939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9" name="Google Shape;225;p40">
            <a:extLst>
              <a:ext uri="{FF2B5EF4-FFF2-40B4-BE49-F238E27FC236}">
                <a16:creationId xmlns:a16="http://schemas.microsoft.com/office/drawing/2014/main" id="{D4C8CAEB-25CC-0F47-84C3-0E972873B801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6" b="5796"/>
          <a:stretch/>
        </p:blipFill>
        <p:spPr>
          <a:xfrm>
            <a:off x="533400" y="170050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609FF50-3F7A-4146-86CF-DECA094C7989}"/>
              </a:ext>
            </a:extLst>
          </p:cNvPr>
          <p:cNvSpPr txBox="1"/>
          <p:nvPr/>
        </p:nvSpPr>
        <p:spPr>
          <a:xfrm rot="20748746">
            <a:off x="7636085" y="467218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50" name="Google Shape;530;p82">
            <a:extLst>
              <a:ext uri="{FF2B5EF4-FFF2-40B4-BE49-F238E27FC236}">
                <a16:creationId xmlns:a16="http://schemas.microsoft.com/office/drawing/2014/main" id="{35CA941C-39A8-0B41-9DB9-91654A4811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94882" y="4746621"/>
            <a:ext cx="324002" cy="3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026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9" y="1074905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</a:p>
        </p:txBody>
      </p:sp>
      <p:sp>
        <p:nvSpPr>
          <p:cNvPr id="236" name="Google Shape;236;p37"/>
          <p:cNvSpPr/>
          <p:nvPr/>
        </p:nvSpPr>
        <p:spPr>
          <a:xfrm>
            <a:off x="739029" y="2401466"/>
            <a:ext cx="3556275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Dataset 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Dataloader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740239" y="3064748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на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MNIST</a:t>
            </a: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9" y="1263004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H="1" flipV="1">
            <a:off x="739029" y="2589566"/>
            <a:ext cx="1210" cy="663282"/>
          </a:xfrm>
          <a:prstGeom prst="curvedConnector3">
            <a:avLst>
              <a:gd name="adj1" fmla="val -1889256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9" y="3728029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Transfer learning </a:t>
            </a:r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CIFAR10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9" y="3252847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9" y="1738186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PyTorch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V="1">
            <a:off x="739029" y="1926286"/>
            <a:ext cx="1210" cy="663280"/>
          </a:xfrm>
          <a:prstGeom prst="curvedConnector3">
            <a:avLst>
              <a:gd name="adj1" fmla="val 1899256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B0F859C-B88E-FB47-BB05-764FDCB59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850" y="2343150"/>
            <a:ext cx="4204234" cy="2359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62D2B-CB58-5842-92F9-14F5C3C9F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062250"/>
            <a:ext cx="18288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занятия</a:t>
            </a:r>
            <a:endParaRPr dirty="0"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1789892598"/>
              </p:ext>
            </p:extLst>
          </p:nvPr>
        </p:nvGraphicFramePr>
        <p:xfrm>
          <a:off x="1219200" y="1511273"/>
          <a:ext cx="7239000" cy="13972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концепцию создания сетей с использованием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PyTorch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идею разделения загрузки данных и их обработки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Попробовать обучать сети на простых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датасетах</a:t>
                      </a:r>
                      <a:endParaRPr lang="ru-RU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06453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как использовать предобученные сети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885287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Что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2198265772"/>
              </p:ext>
            </p:extLst>
          </p:nvPr>
        </p:nvGraphicFramePr>
        <p:xfrm>
          <a:off x="1219200" y="1511273"/>
          <a:ext cx="7239000" cy="10479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основы программирования с использованием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PyTorch</a:t>
                      </a:r>
                      <a:endParaRPr lang="ru-RU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как обучать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полносвязные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сети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какие задачи мы можем решать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полносвязными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сетями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291349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Зачем вам это уметь</a:t>
            </a:r>
            <a:endParaRPr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33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16150</TotalTime>
  <Words>462</Words>
  <Application>Microsoft Macintosh PowerPoint</Application>
  <PresentationFormat>On-screen Show (16:9)</PresentationFormat>
  <Paragraphs>129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AkayaTelivigala</vt:lpstr>
      <vt:lpstr>Arial</vt:lpstr>
      <vt:lpstr>Bradley Hand</vt:lpstr>
      <vt:lpstr>Calibri</vt:lpstr>
      <vt:lpstr>Google Sans</vt:lpstr>
      <vt:lpstr>roboto</vt:lpstr>
      <vt:lpstr>roboto</vt:lpstr>
      <vt:lpstr>Office Theme</vt:lpstr>
      <vt:lpstr>ML Professional PyTorch</vt:lpstr>
      <vt:lpstr>Проверить, идет ли запись</vt:lpstr>
      <vt:lpstr>ML Professional PyTorch, part 2</vt:lpstr>
      <vt:lpstr>Правила вебинара</vt:lpstr>
      <vt:lpstr>Карта курса</vt:lpstr>
      <vt:lpstr>Программа курса</vt:lpstr>
      <vt:lpstr>Маршрут вебинара</vt:lpstr>
      <vt:lpstr>Цели занятия</vt:lpstr>
      <vt:lpstr>Смысл</vt:lpstr>
      <vt:lpstr>Практика</vt:lpstr>
      <vt:lpstr>Практика</vt:lpstr>
      <vt:lpstr>Вопросы?</vt:lpstr>
      <vt:lpstr>Заполните, пожалуйста, опрос о занятии по ссылке в чате</vt:lpstr>
      <vt:lpstr>Приходите на следующие вебинары 20.05 – Сверточные сети (Convolutional Neural Networks)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200</cp:revision>
  <dcterms:created xsi:type="dcterms:W3CDTF">2023-10-10T14:19:39Z</dcterms:created>
  <dcterms:modified xsi:type="dcterms:W3CDTF">2024-05-16T11:52:16Z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